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  <p:embeddedFont>
      <p:font typeface="Merriweather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erriweather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Merriweather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erriweather-bold.fntdata"/><Relationship Id="rId6" Type="http://schemas.openxmlformats.org/officeDocument/2006/relationships/slide" Target="slides/slide1.xml"/><Relationship Id="rId18" Type="http://schemas.openxmlformats.org/officeDocument/2006/relationships/font" Target="fonts/Merriweather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de44cd4e53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de44cd4e53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de44cd4e53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de44cd4e53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de44cd4e53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de44cd4e53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de44cd4e53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de44cd4e53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de44cd4e53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de44cd4e53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e44cd4e53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de44cd4e53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de44cd4e53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de44cd4e53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hasCustomPrompt="1"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2021-22 Budget Presentation </a:t>
            </a:r>
            <a:endParaRPr/>
          </a:p>
        </p:txBody>
      </p:sp>
      <p:sp>
        <p:nvSpPr>
          <p:cNvPr id="65" name="Google Shape;65;p13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Budget Priorities</a:t>
            </a:r>
            <a:endParaRPr/>
          </a:p>
        </p:txBody>
      </p:sp>
      <p:sp>
        <p:nvSpPr>
          <p:cNvPr id="71" name="Google Shape;71;p1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Support ERUUF’s reopening for in person worship and programs for all ages, while beginning to shift staffing and programs toward future sustainable levels </a:t>
            </a:r>
            <a:endParaRPr sz="3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4th Quarter Projections</a:t>
            </a:r>
            <a:endParaRPr/>
          </a:p>
        </p:txBody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 anticipate using just $30,000 of the planned $130K reserve transfer to balance this year’s budget.  This is due to: </a:t>
            </a:r>
            <a:endParaRPr sz="2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higher pledge income than anticipated</a:t>
            </a:r>
            <a:endParaRPr sz="2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lower staff costs due to unfilled positions</a:t>
            </a:r>
            <a:endParaRPr sz="2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lower program costs</a:t>
            </a:r>
            <a:endParaRPr sz="2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 </a:t>
            </a:r>
            <a:r>
              <a:rPr lang="en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assumption that the campus will remain closed through at least June</a:t>
            </a:r>
            <a:endParaRPr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ERUUF’s Reserves</a:t>
            </a:r>
            <a:endParaRPr/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highlight>
                  <a:srgbClr val="EFEFEF"/>
                </a:highlight>
                <a:latin typeface="Calibri"/>
                <a:ea typeface="Calibri"/>
                <a:cs typeface="Calibri"/>
                <a:sym typeface="Calibri"/>
              </a:rPr>
              <a:t>Strategic Initiatives Fund        	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000000"/>
                </a:solidFill>
                <a:highlight>
                  <a:srgbClr val="EFEFEF"/>
                </a:highlight>
                <a:latin typeface="Calibri"/>
                <a:ea typeface="Calibri"/>
                <a:cs typeface="Calibri"/>
                <a:sym typeface="Calibri"/>
              </a:rPr>
              <a:t>$489,000     current balance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000000"/>
                </a:solidFill>
                <a:highlight>
                  <a:srgbClr val="EFEFEF"/>
                </a:highlight>
                <a:latin typeface="Calibri"/>
                <a:ea typeface="Calibri"/>
                <a:cs typeface="Calibri"/>
                <a:sym typeface="Calibri"/>
              </a:rPr>
              <a:t>-100,000    AV project*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 u="sng">
                <a:solidFill>
                  <a:srgbClr val="000000"/>
                </a:solidFill>
                <a:highlight>
                  <a:srgbClr val="EFEFEF"/>
                </a:highlight>
                <a:latin typeface="Calibri"/>
                <a:ea typeface="Calibri"/>
                <a:cs typeface="Calibri"/>
                <a:sym typeface="Calibri"/>
              </a:rPr>
              <a:t>-30,000    FY20-21 year end budget transfer 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highlight>
                  <a:srgbClr val="EFEFEF"/>
                </a:highlight>
                <a:latin typeface="Calibri"/>
                <a:ea typeface="Calibri"/>
                <a:cs typeface="Calibri"/>
                <a:sym typeface="Calibri"/>
              </a:rPr>
              <a:t>$359,000</a:t>
            </a:r>
            <a:r>
              <a:rPr lang="en" sz="1900">
                <a:solidFill>
                  <a:srgbClr val="000000"/>
                </a:solidFill>
                <a:highlight>
                  <a:srgbClr val="EFEFEF"/>
                </a:highlight>
                <a:latin typeface="Calibri"/>
                <a:ea typeface="Calibri"/>
                <a:cs typeface="Calibri"/>
                <a:sym typeface="Calibri"/>
              </a:rPr>
              <a:t>     Fund Balance (June 30, 2021)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*the board has voted to borrow the money for this project, but payments will need to be made every month.  </a:t>
            </a:r>
            <a:endParaRPr sz="1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8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 the Plus Side</a:t>
            </a:r>
            <a:endParaRPr/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Char char="●"/>
            </a:pPr>
            <a:r>
              <a:rPr lang="en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two very successful pledge drives within these 15 months of the pandemic.</a:t>
            </a:r>
            <a:endParaRPr sz="2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Char char="●"/>
            </a:pPr>
            <a:r>
              <a:rPr lang="en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90% of households have maintained consistent pledges, with some making increases.   </a:t>
            </a:r>
            <a:endParaRPr sz="2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Char char="●"/>
            </a:pPr>
            <a:r>
              <a:rPr lang="en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ERUUF has welcomed 30 new members during this pandemic year.  </a:t>
            </a:r>
            <a:endParaRPr sz="27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●"/>
            </a:pPr>
            <a:r>
              <a:rPr lang="en" sz="1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$47,000 in overall pledge decreases</a:t>
            </a:r>
            <a:endParaRPr sz="1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●"/>
            </a:pPr>
            <a:r>
              <a:rPr lang="en" sz="1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rental income also is reduced roughly 40% (about $30,000) </a:t>
            </a:r>
            <a:endParaRPr sz="1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●"/>
            </a:pPr>
            <a:r>
              <a:rPr lang="en" sz="1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full return to pre-pandemic rental income levels not until 2023-24 (at best)</a:t>
            </a:r>
            <a:endParaRPr sz="1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●"/>
            </a:pPr>
            <a:r>
              <a:rPr lang="en" sz="1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increased costs for much needed support staff for Membership and Adult Programs</a:t>
            </a:r>
            <a:endParaRPr sz="1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●"/>
            </a:pPr>
            <a:r>
              <a:rPr lang="en" sz="1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 registration and attendance are far below past years’</a:t>
            </a:r>
            <a:endParaRPr sz="19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●"/>
            </a:pPr>
            <a:r>
              <a:rPr lang="en" sz="19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10% increase in UUA health insurance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8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 the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Challenge Side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21-22 Another Year of Change 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Char char="●"/>
            </a:pPr>
            <a:r>
              <a:rPr lang="en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Anticipate that we’ll again need to use significant income from the Strategic Needs Fund to balance the budget in 22-23 and possibly 23-24</a:t>
            </a:r>
            <a:endParaRPr sz="2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Changes of Note in the 21-22 Budget </a:t>
            </a:r>
            <a:endParaRPr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4644675" y="500925"/>
            <a:ext cx="4166400" cy="445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lang="en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Ministry Team program requests not fully funded </a:t>
            </a:r>
            <a:endParaRPr sz="2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lang="en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Consulting Minister for Pastoral Care funded at 10 hrs / wk (currently 15) for the full year  We believe this position likely will become part of two ministers’ portfolios in 2022-23   </a:t>
            </a:r>
            <a:endParaRPr sz="2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lang="en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¾ time Music Director </a:t>
            </a:r>
            <a:endParaRPr sz="2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lang="en" sz="2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Search Costs supplemented from Music reserve funds if needed </a:t>
            </a:r>
            <a:endParaRPr sz="2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8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